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97"/>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362" r:id="rId56"/>
    <p:sldId id="298" r:id="rId57"/>
    <p:sldId id="295" r:id="rId58"/>
    <p:sldId id="301" r:id="rId59"/>
    <p:sldId id="315" r:id="rId60"/>
    <p:sldId id="261" r:id="rId61"/>
    <p:sldId id="356" r:id="rId62"/>
    <p:sldId id="318" r:id="rId63"/>
    <p:sldId id="302" r:id="rId64"/>
    <p:sldId id="307" r:id="rId65"/>
    <p:sldId id="290" r:id="rId66"/>
    <p:sldId id="276" r:id="rId67"/>
    <p:sldId id="324" r:id="rId68"/>
    <p:sldId id="322" r:id="rId69"/>
    <p:sldId id="358" r:id="rId70"/>
    <p:sldId id="320" r:id="rId71"/>
    <p:sldId id="306" r:id="rId72"/>
    <p:sldId id="305" r:id="rId73"/>
    <p:sldId id="357" r:id="rId74"/>
    <p:sldId id="303" r:id="rId75"/>
    <p:sldId id="308" r:id="rId76"/>
    <p:sldId id="299" r:id="rId77"/>
    <p:sldId id="304" r:id="rId78"/>
    <p:sldId id="309" r:id="rId79"/>
    <p:sldId id="300" r:id="rId80"/>
    <p:sldId id="329" r:id="rId81"/>
    <p:sldId id="319" r:id="rId82"/>
    <p:sldId id="359" r:id="rId83"/>
    <p:sldId id="360" r:id="rId84"/>
    <p:sldId id="361" r:id="rId85"/>
    <p:sldId id="310" r:id="rId86"/>
    <p:sldId id="297" r:id="rId87"/>
    <p:sldId id="288" r:id="rId88"/>
    <p:sldId id="311" r:id="rId89"/>
    <p:sldId id="312" r:id="rId90"/>
    <p:sldId id="313" r:id="rId91"/>
    <p:sldId id="314" r:id="rId92"/>
    <p:sldId id="323" r:id="rId93"/>
    <p:sldId id="277" r:id="rId94"/>
    <p:sldId id="338" r:id="rId95"/>
    <p:sldId id="267" r:id="rId96"/>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1" autoAdjust="0"/>
    <p:restoredTop sz="89964" autoAdjust="0"/>
  </p:normalViewPr>
  <p:slideViewPr>
    <p:cSldViewPr snapToGrid="0" snapToObjects="1">
      <p:cViewPr varScale="1">
        <p:scale>
          <a:sx n="54" d="100"/>
          <a:sy n="54" d="100"/>
        </p:scale>
        <p:origin x="-1488" y="-96"/>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6/28/2017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xmlns=""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indent="0">
              <a:buNone/>
            </a:pPr>
            <a:r>
              <a:rPr lang="en-US" dirty="0" smtClean="0"/>
              <a:t>Examples</a:t>
            </a:r>
            <a:r>
              <a:rPr lang="en-US" baseline="0" dirty="0" smtClean="0"/>
              <a:t> of some of the dwarf galaxies studied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xmlns=""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xmlns=""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xmlns=""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p14="http://schemas.microsoft.com/office/powerpoint/2010/main" xmlns=""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p14="http://schemas.microsoft.com/office/powerpoint/2010/main" xmlns=""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xmlns=""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p14="http://schemas.microsoft.com/office/powerpoint/2010/main" xmlns=""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xmlns=""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xmlns=""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extLst>
      <p:ext uri="{BB962C8B-B14F-4D97-AF65-F5344CB8AC3E}">
        <p14:creationId xmlns:p14="http://schemas.microsoft.com/office/powerpoint/2010/main" xmlns="" val="1304840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extLst>
      <p:ext uri="{BB962C8B-B14F-4D97-AF65-F5344CB8AC3E}">
        <p14:creationId xmlns:p14="http://schemas.microsoft.com/office/powerpoint/2010/main" xmlns="" val="3534721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xmlns=""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extLst>
      <p:ext uri="{BB962C8B-B14F-4D97-AF65-F5344CB8AC3E}">
        <p14:creationId xmlns:p14="http://schemas.microsoft.com/office/powerpoint/2010/main" xmlns="" val="1919527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extLst>
      <p:ext uri="{BB962C8B-B14F-4D97-AF65-F5344CB8AC3E}">
        <p14:creationId xmlns:p14="http://schemas.microsoft.com/office/powerpoint/2010/main" xmlns="" val="383491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a:t>
            </a:r>
            <a:r>
              <a:rPr lang="en-US" baseline="0" dirty="0" smtClean="0"/>
              <a:t> a fixed stellar mass, void dwarf galaxies have higher HI masses than wall dwarf galaxies.</a:t>
            </a:r>
          </a:p>
          <a:p>
            <a:endParaRPr lang="en-US" baseline="0" dirty="0" smtClean="0"/>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Gas is cooler in void regions, so void galaxies have higher HI masses for a given stellar mass.</a:t>
            </a:r>
            <a:endParaRPr lang="en-US"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xmlns=""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  A higher critical mass for the void dwarf galaxies indicates that they are reserving more of the heavy elements and are able to commence secondary nitrogen production earlier than the dwarf galaxies in denser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extLst>
      <p:ext uri="{BB962C8B-B14F-4D97-AF65-F5344CB8AC3E}">
        <p14:creationId xmlns:p14="http://schemas.microsoft.com/office/powerpoint/2010/main" xmlns="" val="19195276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extLst>
      <p:ext uri="{BB962C8B-B14F-4D97-AF65-F5344CB8AC3E}">
        <p14:creationId xmlns:p14="http://schemas.microsoft.com/office/powerpoint/2010/main" xmlns="" val="2419590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Shallower</a:t>
            </a:r>
            <a:r>
              <a:rPr lang="en-US" baseline="0" dirty="0" smtClean="0"/>
              <a:t> slope corresponds to those galaxies with an inverse relationship between the N/O ratio and </a:t>
            </a:r>
            <a:r>
              <a:rPr lang="en-US" baseline="0" dirty="0" err="1" smtClean="0"/>
              <a:t>metallicity</a:t>
            </a:r>
            <a:r>
              <a:rPr lang="en-US" baseline="0" dirty="0" smtClean="0"/>
              <a:t>.</a:t>
            </a:r>
          </a:p>
          <a:p>
            <a:endParaRPr lang="en-US" baseline="0" dirty="0" smtClean="0"/>
          </a:p>
          <a:p>
            <a:r>
              <a:rPr lang="en-US" baseline="0" dirty="0" smtClean="0"/>
              <a:t>Steeper slope corresponds to those galaxies on the N/O plateau.</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79</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81</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For a given stellar mass, the N/O ratio decreases with increasing HI mass.  A time delay between the production of N and O will cause the N/O ratio to decrease with increasing HI mass, since more evolved galaxies have higher N/O ratios and will have used up more of their neutral hydrogen.</a:t>
            </a:r>
          </a:p>
          <a:p>
            <a:endParaRPr lang="en-US" baseline="0" dirty="0" smtClean="0"/>
          </a:p>
          <a:p>
            <a:r>
              <a:rPr lang="en-US" baseline="0" dirty="0" smtClean="0"/>
              <a:t>There is no relationship between the </a:t>
            </a:r>
            <a:r>
              <a:rPr lang="en-US" baseline="0" dirty="0" err="1" smtClean="0"/>
              <a:t>metallicity</a:t>
            </a:r>
            <a:r>
              <a:rPr lang="en-US" baseline="0" dirty="0" smtClean="0"/>
              <a:t> and HI mass.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p>
          <a:p>
            <a:endParaRPr lang="en-US" baseline="0" dirty="0" smtClean="0"/>
          </a:p>
          <a:p>
            <a:r>
              <a:rPr lang="en-US" baseline="0" dirty="0" smtClean="0"/>
              <a:t>Time delay between release of N and O results in a positive correlation between the color and N/O ratio.</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a:t>
            </a:r>
            <a:r>
              <a:rPr lang="en-US" baseline="0" dirty="0" err="1" smtClean="0"/>
              <a:t>metallicity</a:t>
            </a:r>
            <a:r>
              <a:rPr lang="en-US" baseline="0" dirty="0" smtClean="0"/>
              <a:t>.</a:t>
            </a:r>
          </a:p>
          <a:p>
            <a:endParaRPr lang="en-US" baseline="0" dirty="0" smtClean="0"/>
          </a:p>
          <a:p>
            <a:r>
              <a:rPr lang="en-US" baseline="0" dirty="0" smtClean="0"/>
              <a:t>If O is produced in more massive stars than N, then galaxies with higher </a:t>
            </a:r>
            <a:r>
              <a:rPr lang="en-US" baseline="0" dirty="0" err="1" smtClean="0"/>
              <a:t>sSFRs</a:t>
            </a:r>
            <a:r>
              <a:rPr lang="en-US" baseline="0" dirty="0" smtClean="0"/>
              <a:t> will have more O (and therefore a lower N/O ratio) than galaxies with lower </a:t>
            </a:r>
            <a:r>
              <a:rPr lang="en-US" baseline="0" dirty="0" err="1" smtClean="0"/>
              <a:t>sSFRs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84</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87</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89</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90</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50 million light years across</a:t>
            </a:r>
          </a:p>
          <a:p>
            <a:endParaRPr lang="en-US" dirty="0" smtClean="0"/>
          </a:p>
          <a:p>
            <a:endParaRPr lang="en-US" dirty="0" smtClean="0"/>
          </a:p>
          <a:p>
            <a:r>
              <a:rPr lang="en-US" dirty="0" smtClean="0"/>
              <a:t>***</a:t>
            </a:r>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p>
          <a:p>
            <a:endParaRPr lang="en-US" baseline="0" dirty="0" smtClean="0"/>
          </a:p>
          <a:p>
            <a:r>
              <a:rPr lang="en-US" baseline="0" dirty="0" smtClean="0"/>
              <a:t>Galaxy images are at the same scale (Images are ~100” across)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xmlns="" val="193538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6/28/2017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6/28/2017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6/28/2017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6/28/2017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6/28/2017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6/28/2017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8.xml"/><Relationship Id="rId5" Type="http://schemas.openxmlformats.org/officeDocument/2006/relationships/image" Target="../media/image42.emf"/><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8.xml"/><Relationship Id="rId5" Type="http://schemas.openxmlformats.org/officeDocument/2006/relationships/image" Target="../media/image62.emf"/><Relationship Id="rId4" Type="http://schemas.openxmlformats.org/officeDocument/2006/relationships/image" Target="../media/image61.emf"/></Relationships>
</file>

<file path=ppt/slides/_rels/slide4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emf"/></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8.xml"/><Relationship Id="rId5" Type="http://schemas.openxmlformats.org/officeDocument/2006/relationships/image" Target="../media/image69.emf"/><Relationship Id="rId4" Type="http://schemas.openxmlformats.org/officeDocument/2006/relationships/image" Target="../media/image68.emf"/></Relationships>
</file>

<file path=ppt/slides/_rels/slide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4.emf"/></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6.emf"/></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7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85.emf"/></Relationships>
</file>

<file path=ppt/slides/_rels/slide6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6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99.em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104.emf"/></Relationships>
</file>

<file path=ppt/slides/_rels/slide7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7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7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114.emf"/></Relationships>
</file>

<file path=ppt/slides/_rels/slide7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7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23.emf"/></Relationships>
</file>

<file path=ppt/slides/_rels/slide83.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25.emf"/></Relationships>
</file>

<file path=ppt/slides/_rels/slide8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27.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slides/_rels/slide91.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_rels/slide92.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7.png"/><Relationship Id="rId4" Type="http://schemas.openxmlformats.org/officeDocument/2006/relationships/image" Target="../media/image95.jpeg"/></Relationships>
</file>

<file path=ppt/slides/_rels/slide93.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7.png"/><Relationship Id="rId4" Type="http://schemas.openxmlformats.org/officeDocument/2006/relationships/image" Target="../media/image95.jpeg"/></Relationships>
</file>

<file path=ppt/slides/_rels/slide95.xml.rels><?xml version="1.0" encoding="UTF-8" standalone="yes"?>
<Relationships xmlns="http://schemas.openxmlformats.org/package/2006/relationships"><Relationship Id="rId2" Type="http://schemas.openxmlformats.org/officeDocument/2006/relationships/hyperlink" Target="https://www.e-education.psu.edu/astro801/content/l3_p6.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xmlns="" val="2827370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rmAutofit fontScale="90000"/>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28172"/>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xmlns="" val="508827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 val="38008325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normAutofit fontScale="90000"/>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a:t>
            </a:r>
            <a:r>
              <a:rPr lang="en-US" sz="2500" spc="-800" dirty="0" err="1" smtClean="0">
                <a:solidFill>
                  <a:schemeClr val="tx1">
                    <a:lumMod val="65000"/>
                    <a:lumOff val="35000"/>
                  </a:schemeClr>
                </a:solidFill>
                <a:effectLst>
                  <a:outerShdw blurRad="50800" dist="12700" dir="2700000" algn="tl" rotWithShape="0">
                    <a:schemeClr val="bg1">
                      <a:alpha val="40000"/>
                    </a:schemeClr>
                  </a:outerShdw>
                </a:effectLst>
              </a:rPr>
              <a:t>λ</a:t>
            </a:r>
            <a:r>
              <a:rPr lang="en-US" sz="2500" spc="-800" dirty="0" smtClean="0">
                <a:solidFill>
                  <a:schemeClr val="tx1">
                    <a:lumMod val="65000"/>
                    <a:lumOff val="35000"/>
                  </a:schemeClr>
                </a:solidFill>
                <a:effectLst>
                  <a:outerShdw blurRad="50800" dist="12700" dir="2700000" algn="tl" rotWithShape="0">
                    <a:schemeClr val="bg1">
                      <a:alpha val="40000"/>
                    </a:schemeClr>
                  </a:outerShdw>
                </a:effectLst>
              </a:rPr>
              <a:t>/Δλ</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lnSpcReduction="10000"/>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85000" lnSpcReduction="1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[SII] – Density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5483315" y="7122578"/>
            <a:ext cx="4437530" cy="272154"/>
          </a:xfrm>
          <a:prstGeom prst="rect">
            <a:avLst/>
          </a:prstGeom>
        </p:spPr>
        <p:txBody>
          <a:bodyPr wrap="square" lIns="101882" tIns="50941" rIns="101882" bIns="50941" rtlCol="0">
            <a:spAutoFit/>
          </a:bodyPr>
          <a:lstStyle/>
          <a:p>
            <a:pPr algn="r"/>
            <a:r>
              <a:rPr lang="en-US" sz="1100" i="1" dirty="0"/>
              <a:t>SDSS DR7 galaxy spectrum – www.sdss.org</a:t>
            </a:r>
          </a:p>
        </p:txBody>
      </p:sp>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xmlns=""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5" y="594360"/>
            <a:ext cx="8267045" cy="829416"/>
          </a:xfrm>
        </p:spPr>
        <p:txBody>
          <a:bodyPr>
            <a:normAutofit fontScale="90000"/>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583971" y="1677553"/>
            <a:ext cx="2747923" cy="1583484"/>
          </a:xfrm>
        </p:spPr>
        <p:txBody>
          <a:bodyPr>
            <a:normAutofit fontScale="85000" lnSpcReduction="20000"/>
          </a:bodyPr>
          <a:lstStyle/>
          <a:p>
            <a:pPr>
              <a:lnSpc>
                <a:spcPct val="120000"/>
              </a:lnSpc>
              <a:spcBef>
                <a:spcPts val="1000"/>
              </a:spcBef>
            </a:pPr>
            <a:r>
              <a:rPr lang="en-US" sz="2000" dirty="0" smtClean="0"/>
              <a:t>[OIII] is temperature-sensitive</a:t>
            </a:r>
          </a:p>
          <a:p>
            <a:pPr>
              <a:lnSpc>
                <a:spcPct val="120000"/>
              </a:lnSpc>
              <a:spcBef>
                <a:spcPts val="1000"/>
              </a:spcBef>
            </a:pPr>
            <a:r>
              <a:rPr lang="en-US" sz="2000"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(2017a)</a:t>
            </a:r>
            <a:endParaRPr lang="en-US" sz="1100" i="1" dirty="0"/>
          </a:p>
        </p:txBody>
      </p:sp>
      <p:pic>
        <p:nvPicPr>
          <p:cNvPr id="8" name="Picture 7"/>
          <p:cNvPicPr>
            <a:picLocks noChangeAspect="1"/>
          </p:cNvPicPr>
          <p:nvPr/>
        </p:nvPicPr>
        <p:blipFill>
          <a:blip r:embed="rId4"/>
          <a:stretch>
            <a:fillRect/>
          </a:stretch>
        </p:blipFill>
        <p:spPr>
          <a:xfrm>
            <a:off x="3602293" y="1928402"/>
            <a:ext cx="6318552" cy="5208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p:cNvSpPr/>
          <p:nvPr/>
        </p:nvSpPr>
        <p:spPr>
          <a:xfrm>
            <a:off x="4710258" y="6184995"/>
            <a:ext cx="104775" cy="22178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292233" y="2665271"/>
            <a:ext cx="247650" cy="3775259"/>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96369" y="582083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29954" y="6784250"/>
            <a:ext cx="1845162" cy="338328"/>
          </a:xfrm>
          <a:prstGeom prst="rect">
            <a:avLst/>
          </a:prstGeom>
          <a:solidFill>
            <a:srgbClr val="FFFFFF"/>
          </a:solidFill>
        </p:spPr>
        <p:txBody>
          <a:bodyPr wrap="square" rtlCol="0">
            <a:spAutoFit/>
          </a:bodyPr>
          <a:lstStyle/>
          <a:p>
            <a:pPr algn="ctr"/>
            <a:r>
              <a:rPr lang="en-US" sz="1800" dirty="0" smtClean="0"/>
              <a:t>Wavelength [</a:t>
            </a:r>
            <a:r>
              <a:rPr lang="en-US" sz="1800" dirty="0" err="1" smtClean="0"/>
              <a:t>Å</a:t>
            </a:r>
            <a:r>
              <a:rPr lang="en-US" sz="1800" dirty="0" smtClean="0"/>
              <a:t>]</a:t>
            </a:r>
            <a:endParaRPr lang="en-US" sz="1800" dirty="0"/>
          </a:p>
        </p:txBody>
      </p:sp>
      <p:sp>
        <p:nvSpPr>
          <p:cNvPr id="12" name="TextBox 11"/>
          <p:cNvSpPr txBox="1"/>
          <p:nvPr/>
        </p:nvSpPr>
        <p:spPr>
          <a:xfrm rot="16200000">
            <a:off x="2801630" y="4303906"/>
            <a:ext cx="1921366" cy="320040"/>
          </a:xfrm>
          <a:prstGeom prst="rect">
            <a:avLst/>
          </a:prstGeom>
          <a:solidFill>
            <a:srgbClr val="FFFFFF"/>
          </a:solidFill>
        </p:spPr>
        <p:txBody>
          <a:bodyPr wrap="square" rtlCol="0">
            <a:spAutoFit/>
          </a:bodyPr>
          <a:lstStyle/>
          <a:p>
            <a:pPr algn="ctr"/>
            <a:r>
              <a:rPr lang="en-US" sz="1800" dirty="0" smtClean="0"/>
              <a:t>Flux</a:t>
            </a:r>
            <a:endParaRPr lang="en-US" sz="1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06466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a:xfrm>
            <a:off x="384586" y="2162055"/>
            <a:ext cx="7795260" cy="2771081"/>
          </a:xfrm>
        </p:spPr>
        <p:txBody>
          <a:bodyPr>
            <a:normAutofit/>
          </a:bodyPr>
          <a:lstStyle/>
          <a:p>
            <a:r>
              <a:rPr lang="en-US" dirty="0" smtClean="0"/>
              <a:t>Metallicity often described in terms of the oxygen abundance O/H</a:t>
            </a:r>
          </a:p>
          <a:p>
            <a:r>
              <a:rPr lang="en-US" dirty="0" smtClean="0"/>
              <a:t>Temperature from [OIII] line ratio</a:t>
            </a:r>
          </a:p>
          <a:p>
            <a:r>
              <a:rPr lang="en-US" dirty="0" smtClean="0"/>
              <a:t>Density from [SII] line ratio (=100 cm</a:t>
            </a:r>
            <a:r>
              <a:rPr lang="en-US" baseline="30000" dirty="0" smtClean="0"/>
              <a:t>-3</a:t>
            </a:r>
            <a:r>
              <a:rPr lang="en-US" dirty="0" smtClean="0"/>
              <a:t>)</a:t>
            </a:r>
          </a:p>
        </p:txBody>
      </p:sp>
      <p:sp>
        <p:nvSpPr>
          <p:cNvPr id="4" name="TextBox 3"/>
          <p:cNvSpPr txBox="1"/>
          <p:nvPr/>
        </p:nvSpPr>
        <p:spPr>
          <a:xfrm>
            <a:off x="1045431" y="5908922"/>
            <a:ext cx="677972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err="1" smtClean="0">
                <a:ln w="11430"/>
                <a:solidFill>
                  <a:srgbClr val="F8F8F8"/>
                </a:solidFill>
                <a:effectLst>
                  <a:outerShdw blurRad="25400" algn="tl" rotWithShape="0">
                    <a:srgbClr val="000000">
                      <a:alpha val="43000"/>
                    </a:srgbClr>
                  </a:outerShdw>
                </a:effectLst>
              </a:rPr>
              <a:t>T</a:t>
            </a:r>
            <a:r>
              <a:rPr lang="en-US" sz="3600" b="1" spc="150" baseline="-25000" dirty="0" err="1"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n</a:t>
            </a:r>
            <a:r>
              <a:rPr lang="en-US" sz="3600" b="1" spc="150" baseline="-25000" dirty="0"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flux </a:t>
            </a:r>
            <a:r>
              <a:rPr lang="en-US" sz="3600" b="1" spc="150" dirty="0" smtClean="0">
                <a:ln w="11430"/>
                <a:solidFill>
                  <a:srgbClr val="F8F8F8"/>
                </a:solidFill>
                <a:effectLst>
                  <a:outerShdw blurRad="25400" algn="tl" rotWithShape="0">
                    <a:srgbClr val="000000">
                      <a:alpha val="43000"/>
                    </a:srgbClr>
                  </a:outerShdw>
                </a:effectLst>
                <a:sym typeface="Wingdings"/>
              </a:rPr>
              <a:t> abundance</a:t>
            </a:r>
            <a:endParaRPr lang="en-US" sz="3600" b="1" spc="150" dirty="0">
              <a:ln w="11430"/>
              <a:solidFill>
                <a:srgbClr val="F8F8F8"/>
              </a:solidFill>
              <a:effectLst>
                <a:outerShdw blurRad="25400" algn="tl" rotWithShape="0">
                  <a:srgbClr val="000000">
                    <a:alpha val="43000"/>
                  </a:srgbClr>
                </a:outerShdw>
              </a:effectLst>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xmlns="">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xmlns=""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xmlns="">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xmlns=""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xmlns="" val="365278125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Yin07_comparison_fit-eps-converted-to.pdf"/>
          <p:cNvPicPr>
            <a:picLocks noChangeAspect="1"/>
          </p:cNvPicPr>
          <p:nvPr/>
        </p:nvPicPr>
        <p:blipFill rotWithShape="1">
          <a:blip r:embed="rId3">
            <a:extLst>
              <a:ext uri="{28A0092B-C50C-407E-A947-70E740481C1C}">
                <a14:useLocalDpi xmlns:a14="http://schemas.microsoft.com/office/drawing/2010/main" xmlns="" val="0"/>
              </a:ext>
            </a:extLst>
          </a:blip>
          <a:srcRect l="7352" r="8915"/>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400" dirty="0" smtClean="0"/>
              <a:t>Comparison to Yin et al. (2007)</a:t>
            </a:r>
            <a:endParaRPr lang="en-US" sz="4400" dirty="0"/>
          </a:p>
        </p:txBody>
      </p:sp>
    </p:spTree>
    <p:extLst>
      <p:ext uri="{BB962C8B-B14F-4D97-AF65-F5344CB8AC3E}">
        <p14:creationId xmlns:p14="http://schemas.microsoft.com/office/powerpoint/2010/main" xmlns="" val="2449902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rmAutofit fontScale="90000"/>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xmlns="" val="14905456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rmAutofit/>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39345518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 </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xmlns="" val="4684238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xmlns=""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normAutofit fontScale="90000"/>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normAutofit/>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normAutofit fontScale="90000"/>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FR_OH_1sig_I06_dwarf_SF_t3.eps"/>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4339754" y="117289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pic>
        <p:nvPicPr>
          <p:cNvPr id="8" name="Picture 7" descr="sSFR_OH_1sig_I06_dwarf_SF_t3.eps"/>
          <p:cNvPicPr>
            <a:picLocks noChangeAspect="1"/>
          </p:cNvPicPr>
          <p:nvPr/>
        </p:nvPicPr>
        <p:blipFill rotWithShape="1">
          <a:blip r:embed="rId4">
            <a:extLst>
              <a:ext uri="{28A0092B-C50C-407E-A947-70E740481C1C}">
                <a14:useLocalDpi xmlns:a14="http://schemas.microsoft.com/office/drawing/2010/main" xmlns="" val="0"/>
              </a:ext>
            </a:extLst>
          </a:blip>
          <a:srcRect r="3084"/>
          <a:stretch/>
        </p:blipFill>
        <p:spPr>
          <a:xfrm>
            <a:off x="366942" y="3248579"/>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 val="12644548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_OH_1sig_I06_dwarf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384587" y="1636363"/>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pic>
        <p:nvPicPr>
          <p:cNvPr id="9" name="Picture 8" descr="ur_OH_1sig_I06_dwarf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3084"/>
          <a:stretch/>
        </p:blipFill>
        <p:spPr>
          <a:xfrm>
            <a:off x="4285849"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 val="41997316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rmAutofit/>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33959059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logNpOp_logNO_fit-eps-converted-to.pdf"/>
          <p:cNvPicPr>
            <a:picLocks noChangeAspect="1"/>
          </p:cNvPicPr>
          <p:nvPr/>
        </p:nvPicPr>
        <p:blipFill rotWithShape="1">
          <a:blip r:embed="rId3">
            <a:extLst>
              <a:ext uri="{28A0092B-C50C-407E-A947-70E740481C1C}">
                <a14:useLocalDpi xmlns:a14="http://schemas.microsoft.com/office/drawing/2010/main" xmlns="" val="0"/>
              </a:ext>
            </a:extLst>
          </a:blip>
          <a:srcRect r="2998"/>
          <a:stretch/>
        </p:blipFill>
        <p:spPr>
          <a:xfrm>
            <a:off x="1231962" y="1905531"/>
            <a:ext cx="6083710"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xmlns="" val="9264510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rmAutofit/>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2000488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logNO-eps-converted-to.pdf"/>
          <p:cNvPicPr>
            <a:picLocks noChangeAspect="1"/>
          </p:cNvPicPr>
          <p:nvPr/>
        </p:nvPicPr>
        <p:blipFill rotWithShape="1">
          <a:blip r:embed="rId3">
            <a:extLst>
              <a:ext uri="{28A0092B-C50C-407E-A947-70E740481C1C}">
                <a14:useLocalDpi xmlns:a14="http://schemas.microsoft.com/office/drawing/2010/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3132917084"/>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N12logNH-eps-converted-to.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28012637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25116478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_NO_1sig_I06_dwarf_0-20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ur_NO_1sig_I06_dwarf_0-20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42630084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u-r_sSFR_dwarf_0-20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4293323" y="1618826"/>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r_sSFR_dwarf_0-20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 val="42630084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FR_NO_1sig_I06_dwarf_0-20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NO_1sig_I06_dwarf_0-20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 val="3734922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p14="http://schemas.microsoft.com/office/powerpoint/2010/main" xmlns="" val="19213177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Galaxies at z &lt; 0.02</a:t>
            </a:r>
            <a:endParaRPr lang="en-US" dirty="0"/>
          </a:p>
        </p:txBody>
      </p:sp>
    </p:spTree>
    <p:extLst>
      <p:ext uri="{BB962C8B-B14F-4D97-AF65-F5344CB8AC3E}">
        <p14:creationId xmlns:p14="http://schemas.microsoft.com/office/powerpoint/2010/main" xmlns="" val="3342995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74550992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xmlns=""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xmlns=""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536937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xmlns="" val="211927149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normAutofit fontScale="90000"/>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xmlns="" val="3781161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p:blipFill>
          <a:blip r:embed="rId3"/>
          <a:srcRect l="8804" r="12316"/>
          <a:stretch>
            <a:fillRect/>
          </a:stretch>
        </p:blipFill>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p:blipFill>
          <a:blip r:embed="rId3"/>
          <a:stretch>
            <a:fillRect/>
          </a:stretch>
        </p:blipFill>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xmlns="" val="9232074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xmlns="" val="0"/>
              </a:ext>
            </a:extLst>
          </a:blip>
          <a:srcRect r="2941"/>
          <a:stretch/>
        </p:blipFill>
        <p:spPr>
          <a:xfrm>
            <a:off x="3423046"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4277992"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xmlns=""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xmlns="" val="4159315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 val="942147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normAutofit fontScale="90000"/>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039816" y="7457979"/>
            <a:ext cx="4090394"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12813" y="4342261"/>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15" name="TextBox 14"/>
          <p:cNvSpPr txBox="1"/>
          <p:nvPr/>
        </p:nvSpPr>
        <p:spPr>
          <a:xfrm>
            <a:off x="4010651" y="6097225"/>
            <a:ext cx="684438"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6052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3" name="Arc 22"/>
          <p:cNvSpPr/>
          <p:nvPr/>
        </p:nvSpPr>
        <p:spPr>
          <a:xfrm rot="19160620" flipH="1">
            <a:off x="3907602" y="3093404"/>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4" name="Arc 23"/>
          <p:cNvSpPr/>
          <p:nvPr/>
        </p:nvSpPr>
        <p:spPr>
          <a:xfrm rot="539193" flipV="1">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5398114" y="3974628"/>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4443537" y="2969814"/>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Tree>
    <p:extLst>
      <p:ext uri="{BB962C8B-B14F-4D97-AF65-F5344CB8AC3E}">
        <p14:creationId xmlns:p14="http://schemas.microsoft.com/office/powerpoint/2010/main" xmlns="" val="34377916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xmlns="" val="9230629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sig_0-17_I06relations_SF_t3_HI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1sig_0-17_I06relations_SF_t3_HI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HI mass dependence </a:t>
            </a:r>
            <a:r>
              <a:rPr lang="en-US" sz="4000" dirty="0"/>
              <a:t>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xmlns="" val="134983100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
        <p:nvSpPr>
          <p:cNvPr id="3" name="TextBox 2"/>
          <p:cNvSpPr txBox="1"/>
          <p:nvPr/>
        </p:nvSpPr>
        <p:spPr>
          <a:xfrm>
            <a:off x="6458438" y="2006104"/>
            <a:ext cx="1691640" cy="7078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solidFill>
                  <a:srgbClr val="0000FF"/>
                </a:solidFill>
              </a:rPr>
              <a:t>Observations</a:t>
            </a:r>
          </a:p>
          <a:p>
            <a:r>
              <a:rPr lang="en-US" dirty="0" smtClean="0">
                <a:solidFill>
                  <a:srgbClr val="FF0000"/>
                </a:solidFill>
              </a:rPr>
              <a:t>Simulations</a:t>
            </a:r>
            <a:endParaRPr lang="en-US" dirty="0">
              <a:solidFill>
                <a:srgbClr val="FF0000"/>
              </a:solidFill>
            </a:endParaRPr>
          </a:p>
        </p:txBody>
      </p:sp>
    </p:spTree>
    <p:extLst>
      <p:ext uri="{BB962C8B-B14F-4D97-AF65-F5344CB8AC3E}">
        <p14:creationId xmlns:p14="http://schemas.microsoft.com/office/powerpoint/2010/main" xmlns="" val="13761764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xmlns="" val="3916555719"/>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318223245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xmlns="" val="3484671106"/>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p:blipFill>
          <a:blip r:embed="rId3"/>
          <a:stretch>
            <a:fillRect/>
          </a:stretch>
        </p:blipFill>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xmlns="" val="134983100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3"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3"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 val="20158319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4"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4"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xmlns="" val="26890860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p:blipFill>
          <a:blip r:embed="rId3"/>
          <a:srcRect r="2941"/>
          <a:stretch>
            <a:fillRect/>
          </a:stretch>
        </p:blipFill>
        <p:spPr>
          <a:xfrm>
            <a:off x="3446480"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p:blipFill>
          <a:blip r:embed="rId4"/>
          <a:srcRect r="2941"/>
          <a:stretch>
            <a:fillRect/>
          </a:stretch>
        </p:blipFill>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4827046"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xmlns="" val="26191562"/>
              </p:ext>
            </p:extLst>
          </p:nvPr>
        </p:nvGraphicFramePr>
        <p:xfrm>
          <a:off x="5367699"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Tree>
    <p:extLst>
      <p:ext uri="{BB962C8B-B14F-4D97-AF65-F5344CB8AC3E}">
        <p14:creationId xmlns:p14="http://schemas.microsoft.com/office/powerpoint/2010/main" xmlns="" val="41221962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599" y="1218067"/>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6"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599"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 val="20322551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p:blipFill>
          <a:blip r:embed="rId3"/>
          <a:srcRect r="2941"/>
          <a:stretch>
            <a:fillRect/>
          </a:stretch>
        </p:blipFill>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xmlns="" val="253757680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rmAutofit fontScale="90000"/>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3916555719"/>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xmlns="" val="6033045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HI mass – abundance relationships</a:t>
            </a:r>
            <a:endParaRPr lang="en-US" sz="4000" dirty="0"/>
          </a:p>
        </p:txBody>
      </p:sp>
      <p:sp>
        <p:nvSpPr>
          <p:cNvPr id="7" name="TextBox 6"/>
          <p:cNvSpPr txBox="1"/>
          <p:nvPr/>
        </p:nvSpPr>
        <p:spPr>
          <a:xfrm>
            <a:off x="366625" y="5817626"/>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34535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9" name="Picture 8" descr="HI_OH_M_1sig_I06relations_dwarf_SF_t3_dust.eps"/>
          <p:cNvPicPr>
            <a:picLocks noChangeAspect="1"/>
          </p:cNvPicPr>
          <p:nvPr/>
        </p:nvPicPr>
        <p:blipFill>
          <a:blip r:embed="rId3"/>
          <a:srcRect r="16270"/>
          <a:stretch>
            <a:fillRect/>
          </a:stretch>
        </p:blipFill>
        <p:spPr>
          <a:xfrm>
            <a:off x="5081530" y="3230555"/>
            <a:ext cx="4593761"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I_NO_M_1sig_I06relations_dwarf_SF_t3_dust.eps"/>
          <p:cNvPicPr>
            <a:picLocks noChangeAspect="1"/>
          </p:cNvPicPr>
          <p:nvPr/>
        </p:nvPicPr>
        <p:blipFill>
          <a:blip r:embed="rId4"/>
          <a:stretch>
            <a:fillRect/>
          </a:stretch>
        </p:blipFill>
        <p:spPr>
          <a:xfrm>
            <a:off x="384586" y="1702826"/>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1349831002"/>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_OH_1sig_I06relations_dwarf+T04_SF_t3_dust.eps"/>
          <p:cNvPicPr>
            <a:picLocks noChangeAspect="1"/>
          </p:cNvPicPr>
          <p:nvPr/>
        </p:nvPicPr>
        <p:blipFill>
          <a:blip r:embed="rId3"/>
          <a:srcRect r="3084"/>
          <a:stretch>
            <a:fillRect/>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abundance relations</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pic>
        <p:nvPicPr>
          <p:cNvPr id="10" name="Picture 9" descr="gr_NO_1sig_I06relations_dwarf_SF_t3_dust_scatterGRbin.eps"/>
          <p:cNvPicPr>
            <a:picLocks noChangeAspect="1"/>
          </p:cNvPicPr>
          <p:nvPr/>
        </p:nvPicPr>
        <p:blipFill>
          <a:blip r:embed="rId4"/>
          <a:srcRect r="3084"/>
          <a:stretch>
            <a:fillRect/>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SFR_OH_1sig_I06relations_dwarf+T04_SF_t3_dust.eps"/>
          <p:cNvPicPr>
            <a:picLocks noChangeAspect="1"/>
          </p:cNvPicPr>
          <p:nvPr/>
        </p:nvPicPr>
        <p:blipFill>
          <a:blip r:embed="rId3"/>
          <a:srcRect r="1721"/>
          <a:stretch>
            <a:fillRect/>
          </a:stretch>
        </p:blipFill>
        <p:spPr>
          <a:xfrm>
            <a:off x="433810" y="3257564"/>
            <a:ext cx="5392007"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sSFR_NO_1sig_I06relations_dwarf_SF_t3_dust_scattersSFRbin.eps"/>
          <p:cNvPicPr>
            <a:picLocks noChangeAspect="1"/>
          </p:cNvPicPr>
          <p:nvPr/>
        </p:nvPicPr>
        <p:blipFill>
          <a:blip r:embed="rId4"/>
          <a:srcRect r="2222"/>
          <a:stretch>
            <a:fillRect/>
          </a:stretch>
        </p:blipFill>
        <p:spPr>
          <a:xfrm>
            <a:off x="4339756" y="1523320"/>
            <a:ext cx="536448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rmAutofit fontScale="90000"/>
          </a:bodyPr>
          <a:lstStyle/>
          <a:p>
            <a:r>
              <a:rPr lang="en-US" sz="4000" dirty="0" smtClean="0"/>
              <a:t>specific Star </a:t>
            </a:r>
            <a:r>
              <a:rPr lang="en-US" sz="4000" dirty="0"/>
              <a:t>F</a:t>
            </a:r>
            <a:r>
              <a:rPr lang="en-US" sz="4000" dirty="0" smtClean="0"/>
              <a:t>ormation Rate (</a:t>
            </a:r>
            <a:r>
              <a:rPr lang="en-US" sz="4000" dirty="0" err="1" smtClean="0"/>
              <a:t>sSFR</a:t>
            </a:r>
            <a:r>
              <a:rPr lang="en-US" sz="4000" dirty="0" smtClean="0"/>
              <a:t>) – abundance relations</a:t>
            </a:r>
            <a:endParaRPr lang="en-US" sz="4000" dirty="0"/>
          </a:p>
        </p:txBody>
      </p:sp>
      <p:sp>
        <p:nvSpPr>
          <p:cNvPr id="5" name="TextBox 4"/>
          <p:cNvSpPr txBox="1"/>
          <p:nvPr/>
        </p:nvSpPr>
        <p:spPr>
          <a:xfrm>
            <a:off x="5825817" y="5638120"/>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7" name="TextBox 6"/>
          <p:cNvSpPr txBox="1"/>
          <p:nvPr/>
        </p:nvSpPr>
        <p:spPr>
          <a:xfrm>
            <a:off x="384586" y="7372364"/>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xmlns="" val="30564290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xmlns="" val="1149172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 val="2549925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 val="24868158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 val="33356662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 val="10251961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29480609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1706.07099</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6442242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smtClean="0"/>
              <a:t>Douglass, K.A., </a:t>
            </a:r>
            <a:r>
              <a:rPr lang="en-US" sz="1000" dirty="0" err="1" smtClean="0"/>
              <a:t>Vogeley</a:t>
            </a:r>
            <a:r>
              <a:rPr lang="en-US" sz="1000" dirty="0" smtClean="0"/>
              <a:t>, M.S., &amp; </a:t>
            </a:r>
            <a:r>
              <a:rPr lang="en-US" sz="1000" dirty="0" err="1" smtClean="0"/>
              <a:t>Cen</a:t>
            </a:r>
            <a:r>
              <a:rPr lang="en-US" sz="1000" dirty="0" smtClean="0"/>
              <a:t>, R.  2017, </a:t>
            </a:r>
            <a:r>
              <a:rPr lang="en-US" sz="1000" i="1" dirty="0" smtClean="0"/>
              <a:t>submitted to </a:t>
            </a:r>
            <a:r>
              <a:rPr lang="en-US" sz="1000" i="1" dirty="0" err="1" smtClean="0"/>
              <a:t>ApJ</a:t>
            </a:r>
            <a:r>
              <a:rPr lang="en-US" sz="1000" dirty="0" smtClean="0"/>
              <a:t>, </a:t>
            </a:r>
            <a:r>
              <a:rPr lang="en-US" sz="1000" dirty="0" err="1" smtClean="0"/>
              <a:t>arXiv</a:t>
            </a:r>
            <a:r>
              <a:rPr lang="en-US" sz="1000" dirty="0" smtClean="0"/>
              <a:t>: 1706.07099</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6549</TotalTime>
  <Words>8061</Words>
  <Application>Microsoft Office PowerPoint</Application>
  <PresentationFormat>Custom</PresentationFormat>
  <Paragraphs>835</Paragraphs>
  <Slides>95</Slides>
  <Notes>77</Notes>
  <HiddenSlides>54</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Galaxies at z &lt; 0.02</vt:lpstr>
      <vt:lpstr>O+ abundance approximation</vt:lpstr>
      <vt:lpstr>How is O++/H related to O/H?</vt:lpstr>
      <vt:lpstr>Slide 58</vt:lpstr>
      <vt:lpstr>Dwarf sample increase</vt:lpstr>
      <vt:lpstr>Sample dwarf galaxy</vt:lpstr>
      <vt:lpstr>Comparison to previously published values</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HI mass dependence on large-scale environment</vt:lpstr>
      <vt:lpstr>Nitrogen synthesis</vt:lpstr>
      <vt:lpstr>Mass – log(N/O) relationship</vt:lpstr>
      <vt:lpstr>O/H – N/O relationship</vt:lpstr>
      <vt:lpstr>O/H – N/H relationship</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HI mass – abundance relationships</vt:lpstr>
      <vt:lpstr>Color - abundance relations</vt:lpstr>
      <vt:lpstr>specific Star Formation Rate (sSFR) – abundance relations</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cp:lastModifiedBy>
  <cp:revision>1224</cp:revision>
  <cp:lastPrinted>2016-12-20T00:01:47Z</cp:lastPrinted>
  <dcterms:created xsi:type="dcterms:W3CDTF">2017-06-27T21:18:15Z</dcterms:created>
  <dcterms:modified xsi:type="dcterms:W3CDTF">2017-06-28T22:34:23Z</dcterms:modified>
</cp:coreProperties>
</file>